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80" r:id="rId3"/>
    <p:sldId id="271" r:id="rId4"/>
    <p:sldId id="277" r:id="rId5"/>
    <p:sldId id="281"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45" autoAdjust="0"/>
    <p:restoredTop sz="81039" autoAdjust="0"/>
  </p:normalViewPr>
  <p:slideViewPr>
    <p:cSldViewPr>
      <p:cViewPr varScale="1">
        <p:scale>
          <a:sx n="79" d="100"/>
          <a:sy n="79" d="100"/>
        </p:scale>
        <p:origin x="224" y="680"/>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7/25/19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png>
</file>

<file path=ppt/media/image14.png>
</file>

<file path=ppt/media/image15.png>
</file>

<file path=ppt/media/image16.tiff>
</file>

<file path=ppt/media/image17.jpg>
</file>

<file path=ppt/media/image2.png>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7/25/19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from 165 former patients of Hospital and University Centre of Coimbra (Portugal). The dataset contains 49 features selected according to the EASL-EORTC (European Association for the Study of the Liver - European Organization for Research and Treatment of Cancer) Clinical Practice Guidelines.  The target variable, "Class", 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230594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The first engineered feature is that of a MELD score. The Model for End-Stage Liver Disease Score (MELD) is a widely used clinical scoring method to predict 3 month mortality rates in patients with end-stage liver disease. It stratifies severity of end-stage liver disease for transplant planning.  The second feature created was a Fibrosis-4 Index (FIB-4) score. The FIB-4 Index score is a noninvasive estimate of liver scarring in HCV and HBV patients.  Together these 2 features contributed an approximate 3% improvement to the model's overall predictive ability.</a:t>
            </a:r>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order to capture the heterogeneity for each patient profile, as well as the dataset class imbalance, clustering oversampling techniques were utilized.  The final model used was a logistic regression model, as it provided higher predictive value compared to other models such as Support Vector Machine (SVM) and Random </a:t>
            </a:r>
            <a:r>
              <a:rPr lang="en-US" dirty="0" err="1"/>
              <a:t>Rorest</a:t>
            </a:r>
            <a:r>
              <a:rPr lang="en-US" dirty="0"/>
              <a:t> Ensemble.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logistic regression model returned an accuracy of 82%, an AUC of 83%, and a F-1 score of 83% on the testing dataset.  The false positive rate was calculated to be 14%.  All performance measures improved with the use of KNN (K-nearest Neighbor) to impute missing patient data as well as with the addition of the SMOTE oversampling technique to address class imbalance and the creation of two additional features MELD score and FIB-1 Index score.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 better understanding of hepatocellular carcinoma and its risk factors is necessary for more effective screening, early recognition, and optimal treatment.</a:t>
            </a:r>
          </a:p>
          <a:p>
            <a:endParaRPr lang="en-US" dirty="0"/>
          </a:p>
          <a:p>
            <a:endParaRPr lang="en-US" dirty="0"/>
          </a:p>
          <a:p>
            <a:r>
              <a:rPr lang="en-US" dirty="0"/>
              <a:t>Localized treatment options include radiofrequency ablation, cryoablation, </a:t>
            </a:r>
            <a:r>
              <a:rPr lang="en-US" sz="1200" b="0" i="0" u="none" strike="noStrike" kern="1200" dirty="0">
                <a:solidFill>
                  <a:schemeClr val="tx1">
                    <a:lumMod val="50000"/>
                  </a:schemeClr>
                </a:solidFill>
                <a:effectLst/>
                <a:latin typeface="+mn-lt"/>
                <a:ea typeface="+mn-ea"/>
                <a:cs typeface="+mn-cs"/>
              </a:rPr>
              <a:t>chemoembolization, </a:t>
            </a:r>
            <a:endParaRPr lang="en-US" dirty="0"/>
          </a:p>
          <a:p>
            <a:r>
              <a:rPr lang="en-US" dirty="0"/>
              <a:t>Surgical treatment options include surgical resection and liver transplant</a:t>
            </a:r>
          </a:p>
          <a:p>
            <a:r>
              <a:rPr lang="en-US" dirty="0"/>
              <a:t>Chemotherapy, radiotherapy, immunotherapy, and targeted drug therapy are other options</a:t>
            </a:r>
          </a:p>
          <a:p>
            <a:endParaRPr lang="en-US" dirty="0"/>
          </a:p>
          <a:p>
            <a:r>
              <a:rPr lang="en-US" sz="1200" b="1" i="0" u="none" strike="noStrike" kern="1200" dirty="0">
                <a:solidFill>
                  <a:schemeClr val="tx1">
                    <a:lumMod val="50000"/>
                  </a:schemeClr>
                </a:solidFill>
                <a:effectLst/>
                <a:latin typeface="+mn-lt"/>
                <a:ea typeface="+mn-ea"/>
                <a:cs typeface="+mn-cs"/>
              </a:rPr>
              <a:t>Surgery to remove the tumor.</a:t>
            </a:r>
            <a:r>
              <a:rPr lang="en-US" sz="1200" b="0" i="0" u="none" strike="noStrike" kern="1200" dirty="0">
                <a:solidFill>
                  <a:schemeClr val="tx1">
                    <a:lumMod val="50000"/>
                  </a:schemeClr>
                </a:solidFill>
                <a:effectLst/>
                <a:latin typeface="+mn-lt"/>
                <a:ea typeface="+mn-ea"/>
                <a:cs typeface="+mn-cs"/>
              </a:rPr>
              <a:t> In certain situations, your doctor may recommend an operation to remove the liver cancer and a small portion of healthy liver tissue that surrounds it if your tumor is small and your liver function is good.</a:t>
            </a:r>
          </a:p>
          <a:p>
            <a:r>
              <a:rPr lang="en-US" sz="1200" b="0" i="0" u="none" strike="noStrike" kern="1200" dirty="0">
                <a:solidFill>
                  <a:schemeClr val="tx1">
                    <a:lumMod val="50000"/>
                  </a:schemeClr>
                </a:solidFill>
                <a:effectLst/>
                <a:latin typeface="+mn-lt"/>
                <a:ea typeface="+mn-ea"/>
                <a:cs typeface="+mn-cs"/>
              </a:rPr>
              <a:t>Whether this is an option for you also depends on the location of your cancer within the liver, how well your liver functions and your overall health.</a:t>
            </a:r>
          </a:p>
          <a:p>
            <a:r>
              <a:rPr lang="en-US" sz="1200" b="1" i="0" u="none" strike="noStrike" kern="1200" dirty="0">
                <a:solidFill>
                  <a:schemeClr val="tx1">
                    <a:lumMod val="50000"/>
                  </a:schemeClr>
                </a:solidFill>
                <a:effectLst/>
                <a:latin typeface="+mn-lt"/>
                <a:ea typeface="+mn-ea"/>
                <a:cs typeface="+mn-cs"/>
              </a:rPr>
              <a:t>Liver transplant surgery.</a:t>
            </a:r>
            <a:r>
              <a:rPr lang="en-US" sz="1200" b="0" i="0" u="none" strike="noStrike" kern="1200" dirty="0">
                <a:solidFill>
                  <a:schemeClr val="tx1">
                    <a:lumMod val="50000"/>
                  </a:schemeClr>
                </a:solidFill>
                <a:effectLst/>
                <a:latin typeface="+mn-lt"/>
                <a:ea typeface="+mn-ea"/>
                <a:cs typeface="+mn-cs"/>
              </a:rPr>
              <a:t> During liver transplant surgery, your diseased liver is removed and replaced with a healthy liver from a donor. Liver transplant surgery is only an option for a small percentage of people with early-stage liver cancer.</a:t>
            </a:r>
          </a:p>
          <a:p>
            <a:endParaRPr lang="en-US" sz="1200" b="0" i="0" u="none" strike="noStrike" kern="1200" dirty="0">
              <a:solidFill>
                <a:schemeClr val="tx1">
                  <a:lumMod val="50000"/>
                </a:schemeClr>
              </a:solidFill>
              <a:effectLst/>
              <a:latin typeface="+mn-lt"/>
              <a:ea typeface="+mn-ea"/>
              <a:cs typeface="+mn-cs"/>
            </a:endParaRPr>
          </a:p>
          <a:p>
            <a:r>
              <a:rPr lang="en-US" sz="1200" b="1" i="0" u="none" strike="noStrike" kern="1200" dirty="0">
                <a:solidFill>
                  <a:schemeClr val="tx1">
                    <a:lumMod val="50000"/>
                  </a:schemeClr>
                </a:solidFill>
                <a:effectLst/>
                <a:latin typeface="+mn-lt"/>
                <a:ea typeface="+mn-ea"/>
                <a:cs typeface="+mn-cs"/>
              </a:rPr>
              <a:t>Localized treatments</a:t>
            </a:r>
          </a:p>
          <a:p>
            <a:r>
              <a:rPr lang="en-US" sz="1200" b="0" i="0" u="none" strike="noStrike" kern="1200" dirty="0">
                <a:solidFill>
                  <a:schemeClr val="tx1">
                    <a:lumMod val="50000"/>
                  </a:schemeClr>
                </a:solidFill>
                <a:effectLst/>
                <a:latin typeface="+mn-lt"/>
                <a:ea typeface="+mn-ea"/>
                <a:cs typeface="+mn-cs"/>
              </a:rPr>
              <a:t>Localized treatments for liver cancer are those that are administered directly to the cancer cells or the area surrounding the cancer cells. Localized treatment options for liver cancer include:</a:t>
            </a:r>
          </a:p>
          <a:p>
            <a:r>
              <a:rPr lang="en-US" sz="1200" b="1" i="0" u="none" strike="noStrike" kern="1200" dirty="0">
                <a:solidFill>
                  <a:schemeClr val="tx1">
                    <a:lumMod val="50000"/>
                  </a:schemeClr>
                </a:solidFill>
                <a:effectLst/>
                <a:latin typeface="+mn-lt"/>
                <a:ea typeface="+mn-ea"/>
                <a:cs typeface="+mn-cs"/>
              </a:rPr>
              <a:t>Heating cancer cells.</a:t>
            </a:r>
            <a:r>
              <a:rPr lang="en-US" sz="1200" b="0" i="0" u="none" strike="noStrike" kern="1200" dirty="0">
                <a:solidFill>
                  <a:schemeClr val="tx1">
                    <a:lumMod val="50000"/>
                  </a:schemeClr>
                </a:solidFill>
                <a:effectLst/>
                <a:latin typeface="+mn-lt"/>
                <a:ea typeface="+mn-ea"/>
                <a:cs typeface="+mn-cs"/>
              </a:rPr>
              <a:t> Radiofrequency ablation uses electric current to heat and destroy cancer cells. Using an imaging test as a guide, such as ultrasound, the doctor inserts one or more thin needles into small incisions in your abdomen. When the needles reach the tumor, they're heated with an electric current, destroying the cancer cells. Other procedures to heat the cancer cells might use microwaves or lasers.</a:t>
            </a:r>
          </a:p>
          <a:p>
            <a:r>
              <a:rPr lang="en-US" sz="1200" b="1" i="0" u="none" strike="noStrike" kern="1200" dirty="0">
                <a:solidFill>
                  <a:schemeClr val="tx1">
                    <a:lumMod val="50000"/>
                  </a:schemeClr>
                </a:solidFill>
                <a:effectLst/>
                <a:latin typeface="+mn-lt"/>
                <a:ea typeface="+mn-ea"/>
                <a:cs typeface="+mn-cs"/>
              </a:rPr>
              <a:t>Freezing cancer cells.</a:t>
            </a:r>
            <a:r>
              <a:rPr lang="en-US" sz="1200" b="0" i="0" u="none" strike="noStrike" kern="1200" dirty="0">
                <a:solidFill>
                  <a:schemeClr val="tx1">
                    <a:lumMod val="50000"/>
                  </a:schemeClr>
                </a:solidFill>
                <a:effectLst/>
                <a:latin typeface="+mn-lt"/>
                <a:ea typeface="+mn-ea"/>
                <a:cs typeface="+mn-cs"/>
              </a:rPr>
              <a:t> Cryoablation uses extreme cold to destroy cancer cells. During the procedure, your doctor places an instrument (cryoprobe) containing liquid nitrogen directly onto liver tumors. Ultrasound images are used to guide the cryoprobe and monitor the freezing of the cells.</a:t>
            </a:r>
          </a:p>
          <a:p>
            <a:r>
              <a:rPr lang="en-US" sz="1200" b="1" i="0" u="none" strike="noStrike" kern="1200" dirty="0">
                <a:solidFill>
                  <a:schemeClr val="tx1">
                    <a:lumMod val="50000"/>
                  </a:schemeClr>
                </a:solidFill>
                <a:effectLst/>
                <a:latin typeface="+mn-lt"/>
                <a:ea typeface="+mn-ea"/>
                <a:cs typeface="+mn-cs"/>
              </a:rPr>
              <a:t>Injecting alcohol into the tumor.</a:t>
            </a:r>
            <a:r>
              <a:rPr lang="en-US" sz="1200" b="0" i="0" u="none" strike="noStrike" kern="1200" dirty="0">
                <a:solidFill>
                  <a:schemeClr val="tx1">
                    <a:lumMod val="50000"/>
                  </a:schemeClr>
                </a:solidFill>
                <a:effectLst/>
                <a:latin typeface="+mn-lt"/>
                <a:ea typeface="+mn-ea"/>
                <a:cs typeface="+mn-cs"/>
              </a:rPr>
              <a:t> During alcohol injection, pure alcohol is injected directly into tumors, either through the skin or during an operation. Alcohol causes the tumor cells to die.</a:t>
            </a:r>
          </a:p>
          <a:p>
            <a:r>
              <a:rPr lang="en-US" sz="1200" b="1" i="0" u="none" strike="noStrike" kern="1200" dirty="0">
                <a:solidFill>
                  <a:schemeClr val="tx1">
                    <a:lumMod val="50000"/>
                  </a:schemeClr>
                </a:solidFill>
                <a:effectLst/>
                <a:latin typeface="+mn-lt"/>
                <a:ea typeface="+mn-ea"/>
                <a:cs typeface="+mn-cs"/>
              </a:rPr>
              <a:t>Injecting chemotherapy drugs into the liver.</a:t>
            </a:r>
            <a:r>
              <a:rPr lang="en-US" sz="1200" b="0" i="0" u="none" strike="noStrike" kern="1200" dirty="0">
                <a:solidFill>
                  <a:schemeClr val="tx1">
                    <a:lumMod val="50000"/>
                  </a:schemeClr>
                </a:solidFill>
                <a:effectLst/>
                <a:latin typeface="+mn-lt"/>
                <a:ea typeface="+mn-ea"/>
                <a:cs typeface="+mn-cs"/>
              </a:rPr>
              <a:t> Chemoembolization is a type of chemotherapy treatment that supplies strong anti-cancer drugs directly to the liver.</a:t>
            </a:r>
          </a:p>
          <a:p>
            <a:r>
              <a:rPr lang="en-US" sz="1200" b="1" i="0" u="none" strike="noStrike" kern="1200" dirty="0">
                <a:solidFill>
                  <a:schemeClr val="tx1">
                    <a:lumMod val="50000"/>
                  </a:schemeClr>
                </a:solidFill>
                <a:effectLst/>
                <a:latin typeface="+mn-lt"/>
                <a:ea typeface="+mn-ea"/>
                <a:cs typeface="+mn-cs"/>
              </a:rPr>
              <a:t>Placing beads filled with radiation in the liver.</a:t>
            </a:r>
            <a:r>
              <a:rPr lang="en-US" sz="1200" b="0" i="0" u="none" strike="noStrike" kern="1200" dirty="0">
                <a:solidFill>
                  <a:schemeClr val="tx1">
                    <a:lumMod val="50000"/>
                  </a:schemeClr>
                </a:solidFill>
                <a:effectLst/>
                <a:latin typeface="+mn-lt"/>
                <a:ea typeface="+mn-ea"/>
                <a:cs typeface="+mn-cs"/>
              </a:rPr>
              <a:t> Tiny spheres that contain radiation may be placed directly in the liver where they can deliver radiation directly to the tumor.</a:t>
            </a:r>
          </a:p>
          <a:p>
            <a:r>
              <a:rPr lang="en-US" sz="1200" b="1" i="0" u="none" strike="noStrike" kern="1200" dirty="0">
                <a:solidFill>
                  <a:schemeClr val="tx1">
                    <a:lumMod val="50000"/>
                  </a:schemeClr>
                </a:solidFill>
                <a:effectLst/>
                <a:latin typeface="+mn-lt"/>
                <a:ea typeface="+mn-ea"/>
                <a:cs typeface="+mn-cs"/>
              </a:rPr>
              <a:t>Radiation therapy</a:t>
            </a:r>
          </a:p>
          <a:p>
            <a:r>
              <a:rPr lang="en-US" sz="1200" b="0" i="0" u="none" strike="noStrike" kern="1200" dirty="0">
                <a:solidFill>
                  <a:schemeClr val="tx1">
                    <a:lumMod val="50000"/>
                  </a:schemeClr>
                </a:solidFill>
                <a:effectLst/>
                <a:latin typeface="+mn-lt"/>
                <a:ea typeface="+mn-ea"/>
                <a:cs typeface="+mn-cs"/>
              </a:rPr>
              <a:t>This treatment uses high-powered energy from sources such as X-rays and protons to destroy cancer cells and shrink tumors. Doctors carefully direct the energy to the liver, while sparing the surrounding healthy tissue.</a:t>
            </a:r>
          </a:p>
          <a:p>
            <a:r>
              <a:rPr lang="en-US" sz="1200" b="0" i="0" u="none" strike="noStrike" kern="1200" dirty="0">
                <a:solidFill>
                  <a:schemeClr val="tx1">
                    <a:lumMod val="50000"/>
                  </a:schemeClr>
                </a:solidFill>
                <a:effectLst/>
                <a:latin typeface="+mn-lt"/>
                <a:ea typeface="+mn-ea"/>
                <a:cs typeface="+mn-cs"/>
              </a:rPr>
              <a:t>Radiation therapy might be an option if other treatments aren't possible or if they haven't helped. For advanced liver cancer, radiation therapy might help control symptoms.</a:t>
            </a:r>
          </a:p>
          <a:p>
            <a:r>
              <a:rPr lang="en-US" sz="1200" b="0" i="0" u="none" strike="noStrike" kern="1200" dirty="0">
                <a:solidFill>
                  <a:schemeClr val="tx1">
                    <a:lumMod val="50000"/>
                  </a:schemeClr>
                </a:solidFill>
                <a:effectLst/>
                <a:latin typeface="+mn-lt"/>
                <a:ea typeface="+mn-ea"/>
                <a:cs typeface="+mn-cs"/>
              </a:rPr>
              <a:t>During external beam radiation therapy treatment, you lie on a table and a machine directs the energy beams at a precise point on your body.</a:t>
            </a:r>
          </a:p>
          <a:p>
            <a:r>
              <a:rPr lang="en-US" sz="1200" b="0" i="0" u="none" strike="noStrike" kern="1200" dirty="0">
                <a:solidFill>
                  <a:schemeClr val="tx1">
                    <a:lumMod val="50000"/>
                  </a:schemeClr>
                </a:solidFill>
                <a:effectLst/>
                <a:latin typeface="+mn-lt"/>
                <a:ea typeface="+mn-ea"/>
                <a:cs typeface="+mn-cs"/>
              </a:rPr>
              <a:t>A specialized type of radiation therapy, called stereotactic body radiotherapy, involves focusing many beams of radiation simultaneously at one point in your body.</a:t>
            </a:r>
          </a:p>
          <a:p>
            <a:r>
              <a:rPr lang="en-US" sz="1200" b="1" i="0" u="none" strike="noStrike" kern="1200" dirty="0">
                <a:solidFill>
                  <a:schemeClr val="tx1">
                    <a:lumMod val="50000"/>
                  </a:schemeClr>
                </a:solidFill>
                <a:effectLst/>
                <a:latin typeface="+mn-lt"/>
                <a:ea typeface="+mn-ea"/>
                <a:cs typeface="+mn-cs"/>
              </a:rPr>
              <a:t>Targeted drug therapy</a:t>
            </a:r>
          </a:p>
          <a:p>
            <a:r>
              <a:rPr lang="en-US" sz="1200" b="0" i="0" u="none" strike="noStrike" kern="1200" dirty="0">
                <a:solidFill>
                  <a:schemeClr val="tx1">
                    <a:lumMod val="50000"/>
                  </a:schemeClr>
                </a:solidFill>
                <a:effectLst/>
                <a:latin typeface="+mn-lt"/>
                <a:ea typeface="+mn-ea"/>
                <a:cs typeface="+mn-cs"/>
              </a:rPr>
              <a:t>Targeted drug treatments focus on specific abnormalities present within cancer cells. By blocking these abnormalities, targeted drug treatments can cause cancer cells to die.</a:t>
            </a:r>
          </a:p>
          <a:p>
            <a:r>
              <a:rPr lang="en-US" sz="1200" b="0" i="0" u="none" strike="noStrike" kern="1200" dirty="0">
                <a:solidFill>
                  <a:schemeClr val="tx1">
                    <a:lumMod val="50000"/>
                  </a:schemeClr>
                </a:solidFill>
                <a:effectLst/>
                <a:latin typeface="+mn-lt"/>
                <a:ea typeface="+mn-ea"/>
                <a:cs typeface="+mn-cs"/>
              </a:rPr>
              <a:t>Many targeted drugs are available for treating advanced liver cancer.</a:t>
            </a:r>
          </a:p>
          <a:p>
            <a:r>
              <a:rPr lang="en-US" sz="1200" b="0" i="0" u="none" strike="noStrike" kern="1200" dirty="0">
                <a:solidFill>
                  <a:schemeClr val="tx1">
                    <a:lumMod val="50000"/>
                  </a:schemeClr>
                </a:solidFill>
                <a:effectLst/>
                <a:latin typeface="+mn-lt"/>
                <a:ea typeface="+mn-ea"/>
                <a:cs typeface="+mn-cs"/>
              </a:rPr>
              <a:t>Some targeted therapies only work in people whose cancer cells have certain genetic mutations. Your cancer cells may be tested in a laboratory to see if these drugs might help you.</a:t>
            </a:r>
          </a:p>
          <a:p>
            <a:r>
              <a:rPr lang="en-US" sz="1200" b="1" i="0" u="none" strike="noStrike" kern="1200" dirty="0">
                <a:solidFill>
                  <a:schemeClr val="tx1">
                    <a:lumMod val="50000"/>
                  </a:schemeClr>
                </a:solidFill>
                <a:effectLst/>
                <a:latin typeface="+mn-lt"/>
                <a:ea typeface="+mn-ea"/>
                <a:cs typeface="+mn-cs"/>
              </a:rPr>
              <a:t>Immunotherapy</a:t>
            </a:r>
          </a:p>
          <a:p>
            <a:r>
              <a:rPr lang="en-US" sz="1200" b="0" i="0" u="none" strike="noStrike" kern="1200" dirty="0">
                <a:solidFill>
                  <a:schemeClr val="tx1">
                    <a:lumMod val="50000"/>
                  </a:schemeClr>
                </a:solidFill>
                <a:effectLst/>
                <a:latin typeface="+mn-lt"/>
                <a:ea typeface="+mn-ea"/>
                <a:cs typeface="+mn-cs"/>
              </a:rPr>
              <a:t>Immunotherapy uses your immune system to fight cancer. Your body's disease-fighting immune system may not attack your cancer because the cancer cells produce proteins that blind the immune system cells. Immunotherapy works by interfering with that process.</a:t>
            </a:r>
          </a:p>
          <a:p>
            <a:r>
              <a:rPr lang="en-US" sz="1200" b="0" i="0" u="none" strike="noStrike" kern="1200" dirty="0">
                <a:solidFill>
                  <a:schemeClr val="tx1">
                    <a:lumMod val="50000"/>
                  </a:schemeClr>
                </a:solidFill>
                <a:effectLst/>
                <a:latin typeface="+mn-lt"/>
                <a:ea typeface="+mn-ea"/>
                <a:cs typeface="+mn-cs"/>
              </a:rPr>
              <a:t>Immunotherapy treatments are generally reserved for people with advanced liver cancer.</a:t>
            </a:r>
          </a:p>
          <a:p>
            <a:r>
              <a:rPr lang="en-US" sz="1200" b="1" i="0" u="none" strike="noStrike" kern="1200" dirty="0">
                <a:solidFill>
                  <a:schemeClr val="tx1">
                    <a:lumMod val="50000"/>
                  </a:schemeClr>
                </a:solidFill>
                <a:effectLst/>
                <a:latin typeface="+mn-lt"/>
                <a:ea typeface="+mn-ea"/>
                <a:cs typeface="+mn-cs"/>
              </a:rPr>
              <a:t>Chemotherapy</a:t>
            </a:r>
          </a:p>
          <a:p>
            <a:r>
              <a:rPr lang="en-US" sz="1200" b="0" i="0" u="none" strike="noStrike" kern="1200" dirty="0">
                <a:solidFill>
                  <a:schemeClr val="tx1">
                    <a:lumMod val="50000"/>
                  </a:schemeClr>
                </a:solidFill>
                <a:effectLst/>
                <a:latin typeface="+mn-lt"/>
                <a:ea typeface="+mn-ea"/>
                <a:cs typeface="+mn-cs"/>
              </a:rPr>
              <a:t>Chemotherapy uses drugs to kill rapidly growing cells, including cancer cells. Chemotherapy can be administered through a vein in your arm, in pill form or both.</a:t>
            </a:r>
          </a:p>
          <a:p>
            <a:r>
              <a:rPr lang="en-US" sz="1200" b="0" i="0" u="none" strike="noStrike" kern="1200" dirty="0">
                <a:solidFill>
                  <a:schemeClr val="tx1">
                    <a:lumMod val="50000"/>
                  </a:schemeClr>
                </a:solidFill>
                <a:effectLst/>
                <a:latin typeface="+mn-lt"/>
                <a:ea typeface="+mn-ea"/>
                <a:cs typeface="+mn-cs"/>
              </a:rPr>
              <a:t>Chemotherapy is sometimes used to treat advanced liver cancer.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7/25/19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7/25/19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7/25/19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7/25/19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tiff"/><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2">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417511" y="1828800"/>
            <a:ext cx="11353799" cy="19812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br>
              <a:rPr lang="en-US" sz="4000" b="1" dirty="0">
                <a:solidFill>
                  <a:schemeClr val="tx2"/>
                </a:solidFill>
              </a:rPr>
            </a:br>
            <a:r>
              <a:rPr lang="en-US" sz="4000" b="1" dirty="0">
                <a:solidFill>
                  <a:schemeClr val="tx2"/>
                </a:solidFill>
              </a:rPr>
              <a:t>A Logistic Regression Model</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227012" y="501611"/>
            <a:ext cx="1160895" cy="535531"/>
          </a:xfrm>
          <a:prstGeom prst="rect">
            <a:avLst/>
          </a:prstGeom>
          <a:solidFill>
            <a:schemeClr val="accent1">
              <a:alpha val="61000"/>
            </a:schemeClr>
          </a:solidFill>
        </p:spPr>
        <p:txBody>
          <a:bodyPr wrap="none" rtlCol="0">
            <a:spAutoFit/>
          </a:bodyPr>
          <a:lstStyle/>
          <a:p>
            <a:pPr>
              <a:lnSpc>
                <a:spcPct val="90000"/>
              </a:lnSpc>
            </a:pPr>
            <a:r>
              <a:rPr lang="en-US" sz="3200" b="1" dirty="0"/>
              <a:t>Goal</a:t>
            </a:r>
            <a:endParaRPr lang="en-US" sz="28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604157" y="1208314"/>
            <a:ext cx="11078674" cy="757130"/>
          </a:xfrm>
          <a:prstGeom prst="rect">
            <a:avLst/>
          </a:prstGeom>
          <a:noFill/>
        </p:spPr>
        <p:txBody>
          <a:bodyPr wrap="none" rtlCol="0">
            <a:spAutoFit/>
          </a:bodyPr>
          <a:lstStyle/>
          <a:p>
            <a:pPr>
              <a:lnSpc>
                <a:spcPct val="90000"/>
              </a:lnSpc>
            </a:pPr>
            <a:r>
              <a:rPr lang="en-US" sz="2400" dirty="0"/>
              <a:t>To reduce patient mortality rate secondary to hepatocellular carcinoma </a:t>
            </a:r>
          </a:p>
          <a:p>
            <a:pPr>
              <a:lnSpc>
                <a:spcPct val="90000"/>
              </a:lnSpc>
            </a:pPr>
            <a:r>
              <a:rPr lang="en-US" sz="2400" dirty="0"/>
              <a:t>through earlier initiation of intervention methods</a:t>
            </a:r>
          </a:p>
        </p:txBody>
      </p:sp>
      <p:sp>
        <p:nvSpPr>
          <p:cNvPr id="12" name="TextBox 11">
            <a:extLst>
              <a:ext uri="{FF2B5EF4-FFF2-40B4-BE49-F238E27FC236}">
                <a16:creationId xmlns:a16="http://schemas.microsoft.com/office/drawing/2014/main" id="{DD1B69CC-0E0B-EF47-998F-E655F0DF1008}"/>
              </a:ext>
            </a:extLst>
          </p:cNvPr>
          <p:cNvSpPr txBox="1"/>
          <p:nvPr/>
        </p:nvSpPr>
        <p:spPr>
          <a:xfrm>
            <a:off x="227012" y="2403423"/>
            <a:ext cx="1720343" cy="535531"/>
          </a:xfrm>
          <a:prstGeom prst="rect">
            <a:avLst/>
          </a:prstGeom>
          <a:solidFill>
            <a:schemeClr val="accent1">
              <a:alpha val="61000"/>
            </a:schemeClr>
          </a:solidFill>
        </p:spPr>
        <p:txBody>
          <a:bodyPr wrap="none" rtlCol="0">
            <a:spAutoFit/>
          </a:bodyPr>
          <a:lstStyle/>
          <a:p>
            <a:pPr>
              <a:lnSpc>
                <a:spcPct val="90000"/>
              </a:lnSpc>
            </a:pPr>
            <a:r>
              <a:rPr lang="en-US" sz="3200" b="1" dirty="0"/>
              <a:t>Method</a:t>
            </a:r>
            <a:endParaRPr lang="en-US" sz="2800" b="1" dirty="0"/>
          </a:p>
        </p:txBody>
      </p:sp>
      <p:sp>
        <p:nvSpPr>
          <p:cNvPr id="6" name="Rectangle 5">
            <a:extLst>
              <a:ext uri="{FF2B5EF4-FFF2-40B4-BE49-F238E27FC236}">
                <a16:creationId xmlns:a16="http://schemas.microsoft.com/office/drawing/2014/main" id="{FF49C403-5EEB-7B4A-8B5C-9804DF906937}"/>
              </a:ext>
            </a:extLst>
          </p:cNvPr>
          <p:cNvSpPr/>
          <p:nvPr/>
        </p:nvSpPr>
        <p:spPr>
          <a:xfrm>
            <a:off x="760411" y="3054727"/>
            <a:ext cx="11428413" cy="830997"/>
          </a:xfrm>
          <a:prstGeom prst="rect">
            <a:avLst/>
          </a:prstGeom>
        </p:spPr>
        <p:txBody>
          <a:bodyPr wrap="square">
            <a:spAutoFit/>
          </a:bodyPr>
          <a:lstStyle/>
          <a:p>
            <a:r>
              <a:rPr lang="en-US" sz="2400" dirty="0"/>
              <a:t>Creating a logistic regression model capable of predicting whether a patient diagnosed with hepatocellular carcinoma will survive past one year </a:t>
            </a:r>
          </a:p>
        </p:txBody>
      </p:sp>
      <p:sp>
        <p:nvSpPr>
          <p:cNvPr id="14" name="TextBox 13">
            <a:extLst>
              <a:ext uri="{FF2B5EF4-FFF2-40B4-BE49-F238E27FC236}">
                <a16:creationId xmlns:a16="http://schemas.microsoft.com/office/drawing/2014/main" id="{3B2212D1-A25E-194A-92F6-549C9570F8E0}"/>
              </a:ext>
            </a:extLst>
          </p:cNvPr>
          <p:cNvSpPr txBox="1"/>
          <p:nvPr/>
        </p:nvSpPr>
        <p:spPr>
          <a:xfrm>
            <a:off x="225424" y="4463142"/>
            <a:ext cx="2138727" cy="535531"/>
          </a:xfrm>
          <a:prstGeom prst="rect">
            <a:avLst/>
          </a:prstGeom>
          <a:solidFill>
            <a:schemeClr val="accent1">
              <a:alpha val="61000"/>
            </a:schemeClr>
          </a:solidFill>
        </p:spPr>
        <p:txBody>
          <a:bodyPr wrap="none" rtlCol="0">
            <a:spAutoFit/>
          </a:bodyPr>
          <a:lstStyle/>
          <a:p>
            <a:pPr>
              <a:lnSpc>
                <a:spcPct val="90000"/>
              </a:lnSpc>
            </a:pPr>
            <a:r>
              <a:rPr lang="en-US" sz="3200" b="1" dirty="0"/>
              <a:t>Audience</a:t>
            </a:r>
            <a:endParaRPr lang="en-US" sz="2800" b="1" dirty="0"/>
          </a:p>
        </p:txBody>
      </p:sp>
      <p:sp>
        <p:nvSpPr>
          <p:cNvPr id="15" name="Rectangle 14">
            <a:extLst>
              <a:ext uri="{FF2B5EF4-FFF2-40B4-BE49-F238E27FC236}">
                <a16:creationId xmlns:a16="http://schemas.microsoft.com/office/drawing/2014/main" id="{61EA45CB-0809-7642-BA5B-DCFDA90D566D}"/>
              </a:ext>
            </a:extLst>
          </p:cNvPr>
          <p:cNvSpPr/>
          <p:nvPr/>
        </p:nvSpPr>
        <p:spPr>
          <a:xfrm>
            <a:off x="746545" y="5234479"/>
            <a:ext cx="5896166" cy="461665"/>
          </a:xfrm>
          <a:prstGeom prst="rect">
            <a:avLst/>
          </a:prstGeom>
        </p:spPr>
        <p:txBody>
          <a:bodyPr wrap="none">
            <a:spAutoFit/>
          </a:bodyPr>
          <a:lstStyle/>
          <a:p>
            <a:r>
              <a:rPr lang="en-US" sz="2400" dirty="0"/>
              <a:t>Clinicians, patients, and policy makers </a:t>
            </a:r>
            <a:endParaRPr lang="en-US" sz="36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1983" y="3968071"/>
            <a:ext cx="3905250" cy="2603500"/>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704712"/>
            <a:ext cx="6045200" cy="4770929"/>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694375"/>
            <a:ext cx="6184898" cy="4770929"/>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182777" y="334591"/>
            <a:ext cx="8879354" cy="646331"/>
          </a:xfrm>
          <a:prstGeom prst="rect">
            <a:avLst/>
          </a:prstGeom>
          <a:solidFill>
            <a:schemeClr val="accent1">
              <a:alpha val="61000"/>
            </a:schemeClr>
          </a:solidFill>
        </p:spPr>
        <p:txBody>
          <a:bodyPr wrap="none" rtlCol="0">
            <a:spAutoFit/>
          </a:bodyPr>
          <a:lstStyle/>
          <a:p>
            <a:pPr>
              <a:lnSpc>
                <a:spcPct val="90000"/>
              </a:lnSpc>
            </a:pPr>
            <a:r>
              <a:rPr lang="en-US" sz="4000" b="1" dirty="0"/>
              <a:t>Liver Cancer: the Relevance Today</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4</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154667" y="296964"/>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28600"/>
            <a:ext cx="3491661" cy="590931"/>
          </a:xfrm>
          <a:prstGeom prst="rect">
            <a:avLst/>
          </a:prstGeom>
          <a:solidFill>
            <a:schemeClr val="accent1">
              <a:alpha val="61000"/>
            </a:schemeClr>
          </a:solidFill>
        </p:spPr>
        <p:txBody>
          <a:bodyPr wrap="none" rtlCol="0">
            <a:spAutoFit/>
          </a:bodyPr>
          <a:lstStyle/>
          <a:p>
            <a:pPr>
              <a:lnSpc>
                <a:spcPct val="90000"/>
              </a:lnSpc>
            </a:pPr>
            <a:r>
              <a:rPr lang="en-US" sz="3600" b="1" dirty="0"/>
              <a:t>Data Summary</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963" y="1905000"/>
            <a:ext cx="5274388" cy="3583879"/>
          </a:xfrm>
          <a:prstGeom prst="rect">
            <a:avLst/>
          </a:prstGeom>
        </p:spPr>
      </p:pic>
      <p:pic>
        <p:nvPicPr>
          <p:cNvPr id="7" name="Picture 6">
            <a:extLst>
              <a:ext uri="{FF2B5EF4-FFF2-40B4-BE49-F238E27FC236}">
                <a16:creationId xmlns:a16="http://schemas.microsoft.com/office/drawing/2014/main" id="{7B3E6E79-A327-BE49-8C70-DC19992BC3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012" y="913031"/>
            <a:ext cx="6546669" cy="5786197"/>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478959"/>
            <a:ext cx="3054041" cy="369332"/>
          </a:xfrm>
          <a:prstGeom prst="rect">
            <a:avLst/>
          </a:prstGeom>
          <a:noFill/>
        </p:spPr>
        <p:txBody>
          <a:bodyPr wrap="none" rtlCol="0">
            <a:spAutoFit/>
          </a:bodyPr>
          <a:lstStyle/>
          <a:p>
            <a:pPr>
              <a:lnSpc>
                <a:spcPct val="90000"/>
              </a:lnSpc>
            </a:pPr>
            <a:r>
              <a:rPr lang="en-US" sz="2000" dirty="0"/>
              <a:t>Left: Features Summary</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017810"/>
            <a:ext cx="4054315" cy="369332"/>
          </a:xfrm>
          <a:prstGeom prst="rect">
            <a:avLst/>
          </a:prstGeom>
          <a:noFill/>
        </p:spPr>
        <p:txBody>
          <a:bodyPr wrap="none" rtlCol="0">
            <a:spAutoFit/>
          </a:bodyPr>
          <a:lstStyle/>
          <a:p>
            <a:pPr>
              <a:lnSpc>
                <a:spcPct val="90000"/>
              </a:lnSpc>
            </a:pPr>
            <a:r>
              <a:rPr lang="en-US" sz="2000" dirty="0"/>
              <a:t>Below: Target Class Distribution</a:t>
            </a:r>
          </a:p>
        </p:txBody>
      </p:sp>
    </p:spTree>
    <p:extLst>
      <p:ext uri="{BB962C8B-B14F-4D97-AF65-F5344CB8AC3E}">
        <p14:creationId xmlns:p14="http://schemas.microsoft.com/office/powerpoint/2010/main" val="25706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457200"/>
            <a:ext cx="7984878" cy="646331"/>
          </a:xfrm>
          <a:prstGeom prst="rect">
            <a:avLst/>
          </a:prstGeom>
          <a:solidFill>
            <a:schemeClr val="accent1">
              <a:alpha val="61000"/>
            </a:schemeClr>
          </a:solidFill>
        </p:spPr>
        <p:txBody>
          <a:bodyPr wrap="none" rtlCol="0">
            <a:spAutoFit/>
          </a:bodyPr>
          <a:lstStyle/>
          <a:p>
            <a:pPr>
              <a:lnSpc>
                <a:spcPct val="90000"/>
              </a:lnSpc>
            </a:pPr>
            <a:r>
              <a:rPr lang="en-US" sz="4000" b="1" dirty="0"/>
              <a:t>Optimizing model performance</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70200"/>
            <a:ext cx="1848583" cy="646331"/>
          </a:xfrm>
          <a:prstGeom prst="rect">
            <a:avLst/>
          </a:prstGeom>
          <a:solidFill>
            <a:schemeClr val="accent1">
              <a:alpha val="61000"/>
            </a:schemeClr>
          </a:solidFill>
        </p:spPr>
        <p:txBody>
          <a:bodyPr wrap="none" rtlCol="0">
            <a:spAutoFit/>
          </a:bodyPr>
          <a:lstStyle/>
          <a:p>
            <a:pPr>
              <a:lnSpc>
                <a:spcPct val="90000"/>
              </a:lnSpc>
            </a:pPr>
            <a:r>
              <a:rPr lang="en-US" sz="4000" b="1" dirty="0"/>
              <a:t>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3C3C0D-EFBD-3548-A01C-DC46C8A434A8}"/>
              </a:ext>
            </a:extLst>
          </p:cNvPr>
          <p:cNvPicPr>
            <a:picLocks noChangeAspect="1"/>
          </p:cNvPicPr>
          <p:nvPr/>
        </p:nvPicPr>
        <p:blipFill>
          <a:blip r:embed="rId3"/>
          <a:stretch>
            <a:fillRect/>
          </a:stretch>
        </p:blipFill>
        <p:spPr>
          <a:xfrm>
            <a:off x="7085012" y="3784601"/>
            <a:ext cx="4914900" cy="2844800"/>
          </a:xfrm>
          <a:prstGeom prst="rect">
            <a:avLst/>
          </a:prstGeom>
          <a:effectLst>
            <a:softEdge rad="228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303212" y="228600"/>
            <a:ext cx="2741456" cy="646331"/>
          </a:xfrm>
          <a:prstGeom prst="rect">
            <a:avLst/>
          </a:prstGeom>
          <a:solidFill>
            <a:schemeClr val="accent1">
              <a:alpha val="61000"/>
            </a:schemeClr>
          </a:solidFill>
        </p:spPr>
        <p:txBody>
          <a:bodyPr wrap="none" rtlCol="0">
            <a:spAutoFit/>
          </a:bodyPr>
          <a:lstStyle/>
          <a:p>
            <a:pPr>
              <a:lnSpc>
                <a:spcPct val="90000"/>
              </a:lnSpc>
            </a:pPr>
            <a:r>
              <a:rPr lang="en-US" sz="4000" b="1" dirty="0"/>
              <a:t>Discussion</a:t>
            </a:r>
          </a:p>
        </p:txBody>
      </p:sp>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563142" y="533400"/>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563142" y="5031938"/>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4967</TotalTime>
  <Words>1386</Words>
  <Application>Microsoft Macintosh PowerPoint</Application>
  <PresentationFormat>Custom</PresentationFormat>
  <Paragraphs>132</Paragraphs>
  <Slides>9</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 A Logistic Regression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40</cp:revision>
  <dcterms:created xsi:type="dcterms:W3CDTF">2019-07-03T18:56:10Z</dcterms:created>
  <dcterms:modified xsi:type="dcterms:W3CDTF">2019-07-25T16:47:04Z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